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16.fntdata" ContentType="application/x-fontdata"/>
  <Override PartName="/ppt/fonts/font17.fntdata" ContentType="application/x-fontdata"/>
  <Override PartName="/ppt/fonts/font18.fntdata" ContentType="application/x-fontdata"/>
  <Override PartName="/ppt/fonts/font19.fntdata" ContentType="application/x-fontdata"/>
  <Override PartName="/ppt/fonts/font2.fntdata" ContentType="application/x-fontdata"/>
  <Override PartName="/ppt/fonts/font20.fntdata" ContentType="application/x-fontdata"/>
  <Override PartName="/ppt/fonts/font21.fntdata" ContentType="application/x-fontdata"/>
  <Override PartName="/ppt/fonts/font22.fntdata" ContentType="application/x-fontdata"/>
  <Override PartName="/ppt/fonts/font23.fntdata" ContentType="application/x-fontdata"/>
  <Override PartName="/ppt/fonts/font24.fntdata" ContentType="application/x-fontdata"/>
  <Override PartName="/ppt/fonts/font25.fntdata" ContentType="application/x-fontdata"/>
  <Override PartName="/ppt/fonts/font26.fntdata" ContentType="application/x-fontdata"/>
  <Override PartName="/ppt/fonts/font27.fntdata" ContentType="application/x-fontdata"/>
  <Override PartName="/ppt/fonts/font28.fntdata" ContentType="application/x-fontdata"/>
  <Override PartName="/ppt/fonts/font29.fntdata" ContentType="application/x-fontdata"/>
  <Override PartName="/ppt/fonts/font3.fntdata" ContentType="application/x-fontdata"/>
  <Override PartName="/ppt/fonts/font30.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1.svg" ContentType="image/svg+xml"/>
  <Override PartName="/ppt/media/image2.svg" ContentType="image/svg+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3"/>
    <p:sldId id="257" r:id="rId4"/>
    <p:sldId id="258" r:id="rId5"/>
    <p:sldId id="259" r:id="rId6"/>
    <p:sldId id="260" r:id="rId7"/>
    <p:sldId id="261" r:id="rId8"/>
    <p:sldId id="262" r:id="rId9"/>
    <p:sldId id="263" r:id="rId10"/>
    <p:sldId id="264" r:id="rId11"/>
    <p:sldId id="265" r:id="rId12"/>
  </p:sldIdLst>
  <p:sldSz cx="18288000" cy="10287000"/>
  <p:notesSz cx="6858000" cy="9144000"/>
  <p:embeddedFontLst>
    <p:embeddedFont>
      <p:font typeface="Arimo" panose="020B0604020202020204" charset="0"/>
      <p:regular r:id="rId16"/>
    </p:embeddedFont>
    <p:embeddedFont>
      <p:font typeface="Arimo Bold" panose="020B0704020202020204" charset="0"/>
      <p:regular r:id="rId17"/>
    </p:embeddedFont>
    <p:embeddedFont>
      <p:font typeface="Arimo Italics" panose="020B0604020202090204" charset="0"/>
      <p:regular r:id="rId18"/>
    </p:embeddedFont>
    <p:embeddedFont>
      <p:font typeface="Arimo Bold Italics" panose="020B0704020202090204" charset="0"/>
      <p:regular r:id="rId19"/>
    </p:embeddedFont>
    <p:embeddedFont>
      <p:font typeface="Open Sans" panose="020B0606030504020204" charset="0"/>
      <p:regular r:id="rId20"/>
    </p:embeddedFont>
    <p:embeddedFont>
      <p:font typeface="Open Sans Bold" panose="020B0806030504020204" charset="0"/>
      <p:regular r:id="rId21"/>
    </p:embeddedFont>
    <p:embeddedFont>
      <p:font typeface="Open Sans Italics" panose="020B0606030504020204" charset="0"/>
      <p:regular r:id="rId22"/>
    </p:embeddedFont>
    <p:embeddedFont>
      <p:font typeface="Open Sans Bold Italics" panose="020B0806030504020204" charset="0"/>
      <p:regular r:id="rId23"/>
    </p:embeddedFont>
    <p:embeddedFont>
      <p:font typeface="Inter" panose="020B0502030000000004" charset="0"/>
      <p:regular r:id="rId24"/>
    </p:embeddedFont>
    <p:embeddedFont>
      <p:font typeface="Inter Bold" panose="020B0802030000000004" charset="0"/>
      <p:regular r:id="rId25"/>
    </p:embeddedFont>
    <p:embeddedFont>
      <p:font typeface="Inter Italics" panose="020B0502030000000004" charset="0"/>
      <p:regular r:id="rId26"/>
    </p:embeddedFont>
    <p:embeddedFont>
      <p:font typeface="Inter Bold Italics" panose="020B0802030000000004" charset="0"/>
      <p:regular r:id="rId27"/>
    </p:embeddedFont>
    <p:embeddedFont>
      <p:font typeface="Poppins ExtraBold" panose="00000900000000000000" charset="0"/>
      <p:regular r:id="rId28"/>
    </p:embeddedFont>
    <p:embeddedFont>
      <p:font typeface="Poppins ExtraBold Bold" panose="00000A00000000000000" charset="0"/>
      <p:regular r:id="rId29"/>
    </p:embeddedFont>
    <p:embeddedFont>
      <p:font typeface="Poppins ExtraBold Italics" panose="00000900000000000000" charset="0"/>
      <p:regular r:id="rId30"/>
    </p:embeddedFont>
    <p:embeddedFont>
      <p:font typeface="Poppins ExtraBold Bold Italics" panose="00000A00000000000000" charset="0"/>
      <p:regular r:id="rId31"/>
    </p:embeddedFont>
    <p:embeddedFont>
      <p:font typeface="Poppins" panose="00000500000000000000" charset="0"/>
      <p:regular r:id="rId32"/>
    </p:embeddedFont>
    <p:embeddedFont>
      <p:font typeface="Poppins Bold" panose="00000800000000000000" charset="0"/>
      <p:regular r:id="rId33"/>
    </p:embeddedFont>
    <p:embeddedFont>
      <p:font typeface="Poppins Italics" panose="00000500000000000000" charset="0"/>
      <p:regular r:id="rId34"/>
    </p:embeddedFont>
    <p:embeddedFont>
      <p:font typeface="Poppins Bold Italics" panose="00000800000000000000" charset="0"/>
      <p:regular r:id="rId35"/>
    </p:embeddedFont>
    <p:embeddedFont>
      <p:font typeface="Canva Sans 1" panose="020B0503030501040103" charset="0"/>
      <p:regular r:id="rId36"/>
    </p:embeddedFont>
    <p:embeddedFont>
      <p:font typeface="Canva Sans 1 Bold" panose="020B0803030501040103" charset="0"/>
      <p:regular r:id="rId37"/>
    </p:embeddedFont>
    <p:embeddedFont>
      <p:font typeface="Canva Sans 1 Italics" panose="020B0503030501040103" charset="0"/>
      <p:regular r:id="rId38"/>
    </p:embeddedFont>
    <p:embeddedFont>
      <p:font typeface="Canva Sans 1 Bold Italics" panose="020B0803030501040103" charset="0"/>
      <p:regular r:id="rId39"/>
    </p:embeddedFont>
    <p:embeddedFont>
      <p:font typeface="Canva Sans 2" panose="020B0503030501040103" charset="0"/>
      <p:regular r:id="rId40"/>
    </p:embeddedFont>
    <p:embeddedFont>
      <p:font typeface="Canva Sans 2 Bold" panose="020B0803030501040103" charset="0"/>
      <p:regular r:id="rId41"/>
    </p:embeddedFont>
    <p:embeddedFont>
      <p:font typeface="Canva Sans 2 Italics" panose="020B0503030501040103" charset="0"/>
      <p:regular r:id="rId42"/>
    </p:embeddedFont>
    <p:embeddedFont>
      <p:font typeface="Canva Sans 2 Bold Italics" panose="020B0803030501040103" charset="0"/>
      <p:regular r:id="rId43"/>
    </p:embeddedFont>
    <p:embeddedFont>
      <p:font typeface="Canva Sans 2 Medium" panose="020B0603030501040103" charset="0"/>
      <p:regular r:id="rId44"/>
    </p:embeddedFont>
    <p:embeddedFont>
      <p:font typeface="Canva Sans 2 Medium Italics" panose="020B0603030501040103" charset="0"/>
      <p:regular r:id="rId4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5" Type="http://schemas.openxmlformats.org/officeDocument/2006/relationships/font" Target="fonts/font30.fntdata"/><Relationship Id="rId44" Type="http://schemas.openxmlformats.org/officeDocument/2006/relationships/font" Target="fonts/font29.fntdata"/><Relationship Id="rId43" Type="http://schemas.openxmlformats.org/officeDocument/2006/relationships/font" Target="fonts/font28.fntdata"/><Relationship Id="rId42" Type="http://schemas.openxmlformats.org/officeDocument/2006/relationships/font" Target="fonts/font27.fntdata"/><Relationship Id="rId41" Type="http://schemas.openxmlformats.org/officeDocument/2006/relationships/font" Target="fonts/font26.fntdata"/><Relationship Id="rId40" Type="http://schemas.openxmlformats.org/officeDocument/2006/relationships/font" Target="fonts/font25.fntdata"/><Relationship Id="rId4" Type="http://schemas.openxmlformats.org/officeDocument/2006/relationships/slide" Target="slides/slide2.xml"/><Relationship Id="rId39" Type="http://schemas.openxmlformats.org/officeDocument/2006/relationships/font" Target="fonts/font24.fntdata"/><Relationship Id="rId38" Type="http://schemas.openxmlformats.org/officeDocument/2006/relationships/font" Target="fonts/font23.fntdata"/><Relationship Id="rId37" Type="http://schemas.openxmlformats.org/officeDocument/2006/relationships/font" Target="fonts/font22.fntdata"/><Relationship Id="rId36" Type="http://schemas.openxmlformats.org/officeDocument/2006/relationships/font" Target="fonts/font21.fntdata"/><Relationship Id="rId35" Type="http://schemas.openxmlformats.org/officeDocument/2006/relationships/font" Target="fonts/font20.fntdata"/><Relationship Id="rId34" Type="http://schemas.openxmlformats.org/officeDocument/2006/relationships/font" Target="fonts/font19.fntdata"/><Relationship Id="rId33" Type="http://schemas.openxmlformats.org/officeDocument/2006/relationships/font" Target="fonts/font18.fntdata"/><Relationship Id="rId32" Type="http://schemas.openxmlformats.org/officeDocument/2006/relationships/font" Target="fonts/font17.fntdata"/><Relationship Id="rId31" Type="http://schemas.openxmlformats.org/officeDocument/2006/relationships/font" Target="fonts/font16.fntdata"/><Relationship Id="rId30" Type="http://schemas.openxmlformats.org/officeDocument/2006/relationships/font" Target="fonts/font15.fntdata"/><Relationship Id="rId3" Type="http://schemas.openxmlformats.org/officeDocument/2006/relationships/slide" Target="slides/slide1.xml"/><Relationship Id="rId29" Type="http://schemas.openxmlformats.org/officeDocument/2006/relationships/font" Target="fonts/font14.fntdata"/><Relationship Id="rId28" Type="http://schemas.openxmlformats.org/officeDocument/2006/relationships/font" Target="fonts/font13.fntdata"/><Relationship Id="rId27" Type="http://schemas.openxmlformats.org/officeDocument/2006/relationships/font" Target="fonts/font12.fntdata"/><Relationship Id="rId26" Type="http://schemas.openxmlformats.org/officeDocument/2006/relationships/font" Target="fonts/font11.fntdata"/><Relationship Id="rId25" Type="http://schemas.openxmlformats.org/officeDocument/2006/relationships/font" Target="fonts/font10.fntdata"/><Relationship Id="rId24" Type="http://schemas.openxmlformats.org/officeDocument/2006/relationships/font" Target="fonts/font9.fntdata"/><Relationship Id="rId23" Type="http://schemas.openxmlformats.org/officeDocument/2006/relationships/font" Target="fonts/font8.fntdata"/><Relationship Id="rId22" Type="http://schemas.openxmlformats.org/officeDocument/2006/relationships/font" Target="fonts/font7.fntdata"/><Relationship Id="rId21" Type="http://schemas.openxmlformats.org/officeDocument/2006/relationships/font" Target="fonts/font6.fntdata"/><Relationship Id="rId20" Type="http://schemas.openxmlformats.org/officeDocument/2006/relationships/font" Target="fonts/font5.fntdata"/><Relationship Id="rId2" Type="http://schemas.openxmlformats.org/officeDocument/2006/relationships/theme" Target="theme/theme1.xml"/><Relationship Id="rId19" Type="http://schemas.openxmlformats.org/officeDocument/2006/relationships/font" Target="fonts/font4.fntdata"/><Relationship Id="rId18" Type="http://schemas.openxmlformats.org/officeDocument/2006/relationships/font" Target="fonts/font3.fntdata"/><Relationship Id="rId17" Type="http://schemas.openxmlformats.org/officeDocument/2006/relationships/font" Target="fonts/font2.fntdata"/><Relationship Id="rId16" Type="http://schemas.openxmlformats.org/officeDocument/2006/relationships/font" Target="fonts/font1.fntdata"/><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svg>
</file>

<file path=ppt/media/image2.png>
</file>

<file path=ppt/media/image2.svg>
</file>

<file path=ppt/media/image3.jpeg>
</file>

<file path=ppt/media/image4.jpe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5.png"/><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5.png"/><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image" Target="../media/image4.jpe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svg"/><Relationship Id="rId2" Type="http://schemas.openxmlformats.org/officeDocument/2006/relationships/image" Target="../media/image2.png"/><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t="-9111" b="-9111"/>
            </a:stretch>
          </a:blipFill>
        </p:spPr>
      </p:sp>
      <p:sp>
        <p:nvSpPr>
          <p:cNvPr id="3" name="Freeform 3"/>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4923308" y="-1307292"/>
            <a:ext cx="4671984" cy="4671984"/>
          </a:xfrm>
          <a:custGeom>
            <a:avLst/>
            <a:gdLst/>
            <a:ahLst/>
            <a:cxnLst/>
            <a:rect l="l" t="t" r="r" b="b"/>
            <a:pathLst>
              <a:path w="4671984" h="4671984">
                <a:moveTo>
                  <a:pt x="0" y="0"/>
                </a:moveTo>
                <a:lnTo>
                  <a:pt x="4671984" y="0"/>
                </a:lnTo>
                <a:lnTo>
                  <a:pt x="4671984" y="4671984"/>
                </a:lnTo>
                <a:lnTo>
                  <a:pt x="0" y="46719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2526091" y="2157636"/>
            <a:ext cx="13235817" cy="4090934"/>
          </a:xfrm>
          <a:prstGeom prst="rect">
            <a:avLst/>
          </a:prstGeom>
        </p:spPr>
        <p:txBody>
          <a:bodyPr lIns="0" tIns="0" rIns="0" bIns="0" rtlCol="0" anchor="t">
            <a:spAutoFit/>
          </a:bodyPr>
          <a:lstStyle/>
          <a:p>
            <a:pPr algn="ctr">
              <a:lnSpc>
                <a:spcPts val="15975"/>
              </a:lnSpc>
              <a:spcBef>
                <a:spcPct val="0"/>
              </a:spcBef>
            </a:pPr>
            <a:r>
              <a:rPr lang="en-US" sz="11410">
                <a:solidFill>
                  <a:srgbClr val="FFFFFF"/>
                </a:solidFill>
                <a:latin typeface="Poppins ExtraBold"/>
              </a:rPr>
              <a:t>Institute Billing System</a:t>
            </a:r>
            <a:endParaRPr lang="en-US" sz="11410">
              <a:solidFill>
                <a:srgbClr val="FFFFFF"/>
              </a:solidFill>
              <a:latin typeface="Poppins ExtraBold"/>
            </a:endParaRPr>
          </a:p>
        </p:txBody>
      </p:sp>
      <p:sp>
        <p:nvSpPr>
          <p:cNvPr id="6" name="Freeform 6"/>
          <p:cNvSpPr/>
          <p:nvPr/>
        </p:nvSpPr>
        <p:spPr>
          <a:xfrm>
            <a:off x="-1307292" y="6922308"/>
            <a:ext cx="4671984" cy="4671984"/>
          </a:xfrm>
          <a:custGeom>
            <a:avLst/>
            <a:gdLst/>
            <a:ahLst/>
            <a:cxnLst/>
            <a:rect l="l" t="t" r="r" b="b"/>
            <a:pathLst>
              <a:path w="4671984" h="4671984">
                <a:moveTo>
                  <a:pt x="0" y="0"/>
                </a:moveTo>
                <a:lnTo>
                  <a:pt x="4671984" y="0"/>
                </a:lnTo>
                <a:lnTo>
                  <a:pt x="4671984" y="4671984"/>
                </a:lnTo>
                <a:lnTo>
                  <a:pt x="0" y="46719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12856594" y="1028700"/>
            <a:ext cx="1391836" cy="1391836"/>
          </a:xfrm>
          <a:custGeom>
            <a:avLst/>
            <a:gdLst/>
            <a:ahLst/>
            <a:cxnLst/>
            <a:rect l="l" t="t" r="r" b="b"/>
            <a:pathLst>
              <a:path w="1391836" h="1391836">
                <a:moveTo>
                  <a:pt x="0" y="0"/>
                </a:moveTo>
                <a:lnTo>
                  <a:pt x="1391836" y="0"/>
                </a:lnTo>
                <a:lnTo>
                  <a:pt x="1391836" y="1391836"/>
                </a:lnTo>
                <a:lnTo>
                  <a:pt x="0" y="13918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5465163" y="3776299"/>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a:off x="4039570" y="7866464"/>
            <a:ext cx="1391836" cy="1391836"/>
          </a:xfrm>
          <a:custGeom>
            <a:avLst/>
            <a:gdLst/>
            <a:ahLst/>
            <a:cxnLst/>
            <a:rect l="l" t="t" r="r" b="b"/>
            <a:pathLst>
              <a:path w="1391836" h="1391836">
                <a:moveTo>
                  <a:pt x="0" y="0"/>
                </a:moveTo>
                <a:lnTo>
                  <a:pt x="1391836" y="0"/>
                </a:lnTo>
                <a:lnTo>
                  <a:pt x="1391836" y="1391836"/>
                </a:lnTo>
                <a:lnTo>
                  <a:pt x="0" y="139183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a:off x="2229345" y="5917209"/>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1" name="TextBox 11"/>
          <p:cNvSpPr txBox="1"/>
          <p:nvPr/>
        </p:nvSpPr>
        <p:spPr>
          <a:xfrm>
            <a:off x="11531650" y="6827058"/>
            <a:ext cx="5727650" cy="2734945"/>
          </a:xfrm>
          <a:prstGeom prst="rect">
            <a:avLst/>
          </a:prstGeom>
        </p:spPr>
        <p:txBody>
          <a:bodyPr lIns="0" tIns="0" rIns="0" bIns="0" rtlCol="0" anchor="t">
            <a:spAutoFit/>
          </a:bodyPr>
          <a:lstStyle/>
          <a:p>
            <a:pPr algn="ctr">
              <a:lnSpc>
                <a:spcPts val="7280"/>
              </a:lnSpc>
            </a:pPr>
            <a:r>
              <a:rPr lang="en-US" sz="5200">
                <a:solidFill>
                  <a:srgbClr val="FFFFFF"/>
                </a:solidFill>
                <a:latin typeface="Canva Sans 1 Bold"/>
              </a:rPr>
              <a:t>By </a:t>
            </a:r>
            <a:endParaRPr lang="en-US" sz="5200">
              <a:solidFill>
                <a:srgbClr val="FFFFFF"/>
              </a:solidFill>
              <a:latin typeface="Canva Sans 1 Bold"/>
            </a:endParaRPr>
          </a:p>
          <a:p>
            <a:pPr algn="ctr">
              <a:lnSpc>
                <a:spcPts val="7280"/>
              </a:lnSpc>
            </a:pPr>
            <a:r>
              <a:rPr lang="en-US" sz="5200">
                <a:solidFill>
                  <a:srgbClr val="FFFFFF"/>
                </a:solidFill>
                <a:latin typeface="Canva Sans 1 Bold"/>
              </a:rPr>
              <a:t>Santosh Bhandari</a:t>
            </a:r>
            <a:endParaRPr lang="en-US" sz="5200">
              <a:solidFill>
                <a:srgbClr val="FFFFFF"/>
              </a:solidFill>
              <a:latin typeface="Canva Sans 1 Bold"/>
            </a:endParaRPr>
          </a:p>
          <a:p>
            <a:pPr algn="ctr">
              <a:lnSpc>
                <a:spcPts val="7280"/>
              </a:lnSpc>
            </a:pPr>
            <a:r>
              <a:rPr lang="en-US" sz="5200">
                <a:solidFill>
                  <a:srgbClr val="FFFFFF"/>
                </a:solidFill>
                <a:latin typeface="Canva Sans 1 Bold"/>
              </a:rPr>
              <a:t>Tikaram Parajuli</a:t>
            </a:r>
            <a:endParaRPr lang="en-US" sz="5200">
              <a:solidFill>
                <a:srgbClr val="FFFFFF"/>
              </a:solidFill>
              <a:latin typeface="Canva Sans 1 Bo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t="-9111" b="-9111"/>
            </a:stretch>
          </a:blipFill>
        </p:spPr>
      </p:sp>
      <p:sp>
        <p:nvSpPr>
          <p:cNvPr id="3" name="Freeform 3"/>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stretch>
              <a:fillRect/>
            </a:stretch>
          </a:blipFill>
        </p:spPr>
      </p:sp>
      <p:sp>
        <p:nvSpPr>
          <p:cNvPr id="4" name="Freeform 4"/>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3"/>
            <a:stretch>
              <a:fillRect/>
            </a:stretch>
          </a:blipFill>
        </p:spPr>
      </p:sp>
      <p:sp>
        <p:nvSpPr>
          <p:cNvPr id="5" name="Freeform 5"/>
          <p:cNvSpPr/>
          <p:nvPr/>
        </p:nvSpPr>
        <p:spPr>
          <a:xfrm>
            <a:off x="14923308" y="-1307292"/>
            <a:ext cx="4671984" cy="4671984"/>
          </a:xfrm>
          <a:custGeom>
            <a:avLst/>
            <a:gdLst/>
            <a:ahLst/>
            <a:cxnLst/>
            <a:rect l="l" t="t" r="r" b="b"/>
            <a:pathLst>
              <a:path w="4671984" h="4671984">
                <a:moveTo>
                  <a:pt x="0" y="0"/>
                </a:moveTo>
                <a:lnTo>
                  <a:pt x="4671984" y="0"/>
                </a:lnTo>
                <a:lnTo>
                  <a:pt x="4671984" y="4671984"/>
                </a:lnTo>
                <a:lnTo>
                  <a:pt x="0" y="4671984"/>
                </a:lnTo>
                <a:lnTo>
                  <a:pt x="0" y="0"/>
                </a:lnTo>
                <a:close/>
              </a:path>
            </a:pathLst>
          </a:custGeom>
          <a:blipFill>
            <a:blip r:embed="rId2"/>
            <a:stretch>
              <a:fillRect/>
            </a:stretch>
          </a:blipFill>
        </p:spPr>
      </p:sp>
      <p:sp>
        <p:nvSpPr>
          <p:cNvPr id="6" name="TextBox 6"/>
          <p:cNvSpPr txBox="1"/>
          <p:nvPr/>
        </p:nvSpPr>
        <p:spPr>
          <a:xfrm>
            <a:off x="2526091" y="3751666"/>
            <a:ext cx="13235817" cy="2067224"/>
          </a:xfrm>
          <a:prstGeom prst="rect">
            <a:avLst/>
          </a:prstGeom>
        </p:spPr>
        <p:txBody>
          <a:bodyPr lIns="0" tIns="0" rIns="0" bIns="0" rtlCol="0" anchor="t">
            <a:spAutoFit/>
          </a:bodyPr>
          <a:lstStyle/>
          <a:p>
            <a:pPr algn="ctr">
              <a:lnSpc>
                <a:spcPts val="15975"/>
              </a:lnSpc>
              <a:spcBef>
                <a:spcPct val="0"/>
              </a:spcBef>
            </a:pPr>
            <a:r>
              <a:rPr lang="en-US" sz="11410">
                <a:solidFill>
                  <a:srgbClr val="FFFFFF"/>
                </a:solidFill>
                <a:latin typeface="Poppins ExtraBold"/>
              </a:rPr>
              <a:t>Thank You</a:t>
            </a:r>
            <a:endParaRPr lang="en-US" sz="11410">
              <a:solidFill>
                <a:srgbClr val="FFFFFF"/>
              </a:solidFill>
              <a:latin typeface="Poppins ExtraBold"/>
            </a:endParaRPr>
          </a:p>
        </p:txBody>
      </p:sp>
      <p:sp>
        <p:nvSpPr>
          <p:cNvPr id="7" name="Freeform 7"/>
          <p:cNvSpPr/>
          <p:nvPr/>
        </p:nvSpPr>
        <p:spPr>
          <a:xfrm>
            <a:off x="-1307292" y="6922308"/>
            <a:ext cx="4671984" cy="4671984"/>
          </a:xfrm>
          <a:custGeom>
            <a:avLst/>
            <a:gdLst/>
            <a:ahLst/>
            <a:cxnLst/>
            <a:rect l="l" t="t" r="r" b="b"/>
            <a:pathLst>
              <a:path w="4671984" h="4671984">
                <a:moveTo>
                  <a:pt x="0" y="0"/>
                </a:moveTo>
                <a:lnTo>
                  <a:pt x="4671984" y="0"/>
                </a:lnTo>
                <a:lnTo>
                  <a:pt x="4671984" y="4671984"/>
                </a:lnTo>
                <a:lnTo>
                  <a:pt x="0" y="4671984"/>
                </a:lnTo>
                <a:lnTo>
                  <a:pt x="0" y="0"/>
                </a:lnTo>
                <a:close/>
              </a:path>
            </a:pathLst>
          </a:custGeom>
          <a:blipFill>
            <a:blip r:embed="rId2"/>
            <a:stretch>
              <a:fillRect/>
            </a:stretch>
          </a:blipFill>
        </p:spPr>
      </p:sp>
      <p:sp>
        <p:nvSpPr>
          <p:cNvPr id="8" name="Freeform 8"/>
          <p:cNvSpPr/>
          <p:nvPr/>
        </p:nvSpPr>
        <p:spPr>
          <a:xfrm>
            <a:off x="12856594" y="1028700"/>
            <a:ext cx="1391836" cy="1391836"/>
          </a:xfrm>
          <a:custGeom>
            <a:avLst/>
            <a:gdLst/>
            <a:ahLst/>
            <a:cxnLst/>
            <a:rect l="l" t="t" r="r" b="b"/>
            <a:pathLst>
              <a:path w="1391836" h="1391836">
                <a:moveTo>
                  <a:pt x="0" y="0"/>
                </a:moveTo>
                <a:lnTo>
                  <a:pt x="1391836" y="0"/>
                </a:lnTo>
                <a:lnTo>
                  <a:pt x="1391836" y="1391836"/>
                </a:lnTo>
                <a:lnTo>
                  <a:pt x="0" y="1391836"/>
                </a:lnTo>
                <a:lnTo>
                  <a:pt x="0" y="0"/>
                </a:lnTo>
                <a:close/>
              </a:path>
            </a:pathLst>
          </a:custGeom>
          <a:blipFill>
            <a:blip r:embed="rId2"/>
            <a:stretch>
              <a:fillRect/>
            </a:stretch>
          </a:blipFill>
        </p:spPr>
      </p:sp>
      <p:sp>
        <p:nvSpPr>
          <p:cNvPr id="9" name="Freeform 9"/>
          <p:cNvSpPr/>
          <p:nvPr/>
        </p:nvSpPr>
        <p:spPr>
          <a:xfrm>
            <a:off x="15465163" y="3776299"/>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2"/>
            <a:stretch>
              <a:fillRect/>
            </a:stretch>
          </a:blipFill>
        </p:spPr>
      </p:sp>
      <p:sp>
        <p:nvSpPr>
          <p:cNvPr id="10" name="Freeform 10"/>
          <p:cNvSpPr/>
          <p:nvPr/>
        </p:nvSpPr>
        <p:spPr>
          <a:xfrm>
            <a:off x="4039570" y="7866464"/>
            <a:ext cx="1391836" cy="1391836"/>
          </a:xfrm>
          <a:custGeom>
            <a:avLst/>
            <a:gdLst/>
            <a:ahLst/>
            <a:cxnLst/>
            <a:rect l="l" t="t" r="r" b="b"/>
            <a:pathLst>
              <a:path w="1391836" h="1391836">
                <a:moveTo>
                  <a:pt x="0" y="0"/>
                </a:moveTo>
                <a:lnTo>
                  <a:pt x="1391836" y="0"/>
                </a:lnTo>
                <a:lnTo>
                  <a:pt x="1391836" y="1391836"/>
                </a:lnTo>
                <a:lnTo>
                  <a:pt x="0" y="1391836"/>
                </a:lnTo>
                <a:lnTo>
                  <a:pt x="0" y="0"/>
                </a:lnTo>
                <a:close/>
              </a:path>
            </a:pathLst>
          </a:custGeom>
          <a:blipFill>
            <a:blip r:embed="rId2"/>
            <a:stretch>
              <a:fillRect/>
            </a:stretch>
          </a:blipFill>
        </p:spPr>
      </p:sp>
      <p:sp>
        <p:nvSpPr>
          <p:cNvPr id="11" name="Freeform 11"/>
          <p:cNvSpPr/>
          <p:nvPr/>
        </p:nvSpPr>
        <p:spPr>
          <a:xfrm>
            <a:off x="2229345" y="5917209"/>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2"/>
            <a:stretch>
              <a:fillRect/>
            </a:stretch>
          </a:blipFill>
        </p:spPr>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t="-9222" b="-9222"/>
            </a:stretch>
          </a:blipFill>
        </p:spPr>
      </p:sp>
      <p:sp>
        <p:nvSpPr>
          <p:cNvPr id="3" name="Freeform 3"/>
          <p:cNvSpPr/>
          <p:nvPr/>
        </p:nvSpPr>
        <p:spPr>
          <a:xfrm>
            <a:off x="12618527" y="-1745836"/>
            <a:ext cx="6304087" cy="6304087"/>
          </a:xfrm>
          <a:custGeom>
            <a:avLst/>
            <a:gdLst/>
            <a:ahLst/>
            <a:cxnLst/>
            <a:rect l="l" t="t" r="r" b="b"/>
            <a:pathLst>
              <a:path w="6304087" h="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2915273" y="5804957"/>
            <a:ext cx="2284867" cy="2284867"/>
          </a:xfrm>
          <a:custGeom>
            <a:avLst/>
            <a:gdLst/>
            <a:ahLst/>
            <a:cxnLst/>
            <a:rect l="l" t="t" r="r" b="b"/>
            <a:pathLst>
              <a:path w="2284867" h="2284867">
                <a:moveTo>
                  <a:pt x="0" y="0"/>
                </a:moveTo>
                <a:lnTo>
                  <a:pt x="2284867" y="0"/>
                </a:lnTo>
                <a:lnTo>
                  <a:pt x="2284867" y="2284866"/>
                </a:lnTo>
                <a:lnTo>
                  <a:pt x="0" y="22848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4890341" y="500836"/>
            <a:ext cx="8507318" cy="1587356"/>
          </a:xfrm>
          <a:prstGeom prst="rect">
            <a:avLst/>
          </a:prstGeom>
        </p:spPr>
        <p:txBody>
          <a:bodyPr lIns="0" tIns="0" rIns="0" bIns="0" rtlCol="0" anchor="t">
            <a:spAutoFit/>
          </a:bodyPr>
          <a:lstStyle/>
          <a:p>
            <a:pPr algn="ctr">
              <a:lnSpc>
                <a:spcPts val="12255"/>
              </a:lnSpc>
              <a:spcBef>
                <a:spcPct val="0"/>
              </a:spcBef>
            </a:pPr>
            <a:r>
              <a:rPr lang="en-US" sz="8755" u="sng">
                <a:solidFill>
                  <a:srgbClr val="FFFFFF"/>
                </a:solidFill>
                <a:latin typeface="Poppins"/>
              </a:rPr>
              <a:t>Introduction</a:t>
            </a:r>
            <a:endParaRPr lang="en-US" sz="8755" u="sng">
              <a:solidFill>
                <a:srgbClr val="FFFFFF"/>
              </a:solidFill>
              <a:latin typeface="Poppins"/>
            </a:endParaRPr>
          </a:p>
        </p:txBody>
      </p:sp>
      <p:sp>
        <p:nvSpPr>
          <p:cNvPr id="6" name="Freeform 6"/>
          <p:cNvSpPr/>
          <p:nvPr/>
        </p:nvSpPr>
        <p:spPr>
          <a:xfrm>
            <a:off x="11193410" y="4082284"/>
            <a:ext cx="951933" cy="951933"/>
          </a:xfrm>
          <a:custGeom>
            <a:avLst/>
            <a:gdLst/>
            <a:ahLst/>
            <a:cxnLst/>
            <a:rect l="l" t="t" r="r" b="b"/>
            <a:pathLst>
              <a:path w="951933" h="951933">
                <a:moveTo>
                  <a:pt x="0" y="0"/>
                </a:moveTo>
                <a:lnTo>
                  <a:pt x="951934" y="0"/>
                </a:lnTo>
                <a:lnTo>
                  <a:pt x="951934" y="951934"/>
                </a:lnTo>
                <a:lnTo>
                  <a:pt x="0" y="95193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475967" y="2934412"/>
            <a:ext cx="11970562" cy="1811020"/>
          </a:xfrm>
          <a:prstGeom prst="rect">
            <a:avLst/>
          </a:prstGeom>
        </p:spPr>
        <p:txBody>
          <a:bodyPr lIns="0" tIns="0" rIns="0" bIns="0" rtlCol="0" anchor="t">
            <a:spAutoFit/>
          </a:bodyPr>
          <a:lstStyle/>
          <a:p>
            <a:pPr marL="1122680" lvl="1" indent="-561340">
              <a:lnSpc>
                <a:spcPts val="7280"/>
              </a:lnSpc>
              <a:buFont typeface="Arial" panose="020B0604020202020204"/>
              <a:buChar char="•"/>
            </a:pPr>
            <a:r>
              <a:rPr lang="en-US" sz="5200">
                <a:solidFill>
                  <a:srgbClr val="FFFFFF"/>
                </a:solidFill>
                <a:latin typeface="Canva Sans 1 Bold"/>
              </a:rPr>
              <a:t>Web-Based Application that address Billing Process</a:t>
            </a:r>
            <a:endParaRPr lang="en-US" sz="5200">
              <a:solidFill>
                <a:srgbClr val="FFFFFF"/>
              </a:solidFill>
              <a:latin typeface="Canva Sans 1 Bold"/>
            </a:endParaRPr>
          </a:p>
        </p:txBody>
      </p:sp>
      <p:sp>
        <p:nvSpPr>
          <p:cNvPr id="8" name="TextBox 8"/>
          <p:cNvSpPr txBox="1"/>
          <p:nvPr/>
        </p:nvSpPr>
        <p:spPr>
          <a:xfrm>
            <a:off x="475967" y="4784022"/>
            <a:ext cx="13258999" cy="887095"/>
          </a:xfrm>
          <a:prstGeom prst="rect">
            <a:avLst/>
          </a:prstGeom>
        </p:spPr>
        <p:txBody>
          <a:bodyPr lIns="0" tIns="0" rIns="0" bIns="0" rtlCol="0" anchor="t">
            <a:spAutoFit/>
          </a:bodyPr>
          <a:lstStyle/>
          <a:p>
            <a:pPr marL="1122680" lvl="1" indent="-561340">
              <a:lnSpc>
                <a:spcPts val="7280"/>
              </a:lnSpc>
              <a:buFont typeface="Arial" panose="020B0604020202020204"/>
              <a:buChar char="•"/>
            </a:pPr>
            <a:r>
              <a:rPr lang="en-US" sz="5200">
                <a:solidFill>
                  <a:srgbClr val="FFFFFF"/>
                </a:solidFill>
                <a:latin typeface="Canva Sans 1 Bold"/>
              </a:rPr>
              <a:t>Designed to Address Billing Process</a:t>
            </a:r>
            <a:endParaRPr lang="en-US" sz="5200">
              <a:solidFill>
                <a:srgbClr val="FFFFFF"/>
              </a:solidFill>
              <a:latin typeface="Canva Sans 1 Bold"/>
            </a:endParaRPr>
          </a:p>
        </p:txBody>
      </p:sp>
      <p:sp>
        <p:nvSpPr>
          <p:cNvPr id="9" name="TextBox 9"/>
          <p:cNvSpPr txBox="1"/>
          <p:nvPr/>
        </p:nvSpPr>
        <p:spPr>
          <a:xfrm>
            <a:off x="475967" y="5899717"/>
            <a:ext cx="13258999" cy="887095"/>
          </a:xfrm>
          <a:prstGeom prst="rect">
            <a:avLst/>
          </a:prstGeom>
        </p:spPr>
        <p:txBody>
          <a:bodyPr lIns="0" tIns="0" rIns="0" bIns="0" rtlCol="0" anchor="t">
            <a:spAutoFit/>
          </a:bodyPr>
          <a:lstStyle/>
          <a:p>
            <a:pPr marL="1122680" lvl="1" indent="-561340">
              <a:lnSpc>
                <a:spcPts val="7280"/>
              </a:lnSpc>
              <a:buFont typeface="Arial" panose="020B0604020202020204"/>
              <a:buChar char="•"/>
            </a:pPr>
            <a:r>
              <a:rPr lang="en-US" sz="5200">
                <a:solidFill>
                  <a:srgbClr val="FFFFFF"/>
                </a:solidFill>
                <a:latin typeface="Canva Sans 1 Bold"/>
              </a:rPr>
              <a:t>Reduce Manual Billing Method</a:t>
            </a:r>
            <a:endParaRPr lang="en-US" sz="5200">
              <a:solidFill>
                <a:srgbClr val="FFFFFF"/>
              </a:solidFill>
              <a:latin typeface="Canva Sans 1 Bold"/>
            </a:endParaRPr>
          </a:p>
        </p:txBody>
      </p:sp>
      <p:sp>
        <p:nvSpPr>
          <p:cNvPr id="10" name="TextBox 10"/>
          <p:cNvSpPr txBox="1"/>
          <p:nvPr/>
        </p:nvSpPr>
        <p:spPr>
          <a:xfrm>
            <a:off x="475967" y="7015412"/>
            <a:ext cx="13258999" cy="1811020"/>
          </a:xfrm>
          <a:prstGeom prst="rect">
            <a:avLst/>
          </a:prstGeom>
        </p:spPr>
        <p:txBody>
          <a:bodyPr lIns="0" tIns="0" rIns="0" bIns="0" rtlCol="0" anchor="t">
            <a:spAutoFit/>
          </a:bodyPr>
          <a:lstStyle/>
          <a:p>
            <a:pPr marL="1122680" lvl="1" indent="-561340">
              <a:lnSpc>
                <a:spcPts val="7280"/>
              </a:lnSpc>
              <a:buFont typeface="Arial" panose="020B0604020202020204"/>
              <a:buChar char="•"/>
            </a:pPr>
            <a:r>
              <a:rPr lang="en-US" sz="5200">
                <a:solidFill>
                  <a:srgbClr val="FFFFFF"/>
                </a:solidFill>
                <a:latin typeface="Canva Sans 1 Bold"/>
              </a:rPr>
              <a:t>Keep a record of Payment and Improve transparency</a:t>
            </a:r>
            <a:endParaRPr lang="en-US" sz="5200">
              <a:solidFill>
                <a:srgbClr val="FFFFFF"/>
              </a:solidFill>
              <a:latin typeface="Canva Sans 1 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t="-9222" b="-9222"/>
            </a:stretch>
          </a:blipFill>
        </p:spPr>
      </p:sp>
      <p:sp>
        <p:nvSpPr>
          <p:cNvPr id="3" name="Freeform 3"/>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1713339" y="1253206"/>
            <a:ext cx="14861322" cy="1469304"/>
          </a:xfrm>
          <a:prstGeom prst="rect">
            <a:avLst/>
          </a:prstGeom>
        </p:spPr>
        <p:txBody>
          <a:bodyPr lIns="0" tIns="0" rIns="0" bIns="0" rtlCol="0" anchor="t">
            <a:spAutoFit/>
          </a:bodyPr>
          <a:lstStyle/>
          <a:p>
            <a:pPr algn="ctr">
              <a:lnSpc>
                <a:spcPts val="11940"/>
              </a:lnSpc>
              <a:spcBef>
                <a:spcPct val="0"/>
              </a:spcBef>
            </a:pPr>
            <a:r>
              <a:rPr lang="en-US" sz="8530" u="sng">
                <a:solidFill>
                  <a:srgbClr val="F66E1A"/>
                </a:solidFill>
                <a:latin typeface="Inter Bold"/>
              </a:rPr>
              <a:t>Problem Statement</a:t>
            </a:r>
            <a:endParaRPr lang="en-US" sz="8530" u="sng">
              <a:solidFill>
                <a:srgbClr val="F66E1A"/>
              </a:solidFill>
              <a:latin typeface="Inter Bold"/>
            </a:endParaRPr>
          </a:p>
        </p:txBody>
      </p:sp>
      <p:sp>
        <p:nvSpPr>
          <p:cNvPr id="6" name="TextBox 6"/>
          <p:cNvSpPr txBox="1"/>
          <p:nvPr/>
        </p:nvSpPr>
        <p:spPr>
          <a:xfrm>
            <a:off x="3662856" y="4065220"/>
            <a:ext cx="10982739" cy="2407803"/>
          </a:xfrm>
          <a:prstGeom prst="rect">
            <a:avLst/>
          </a:prstGeom>
        </p:spPr>
        <p:txBody>
          <a:bodyPr lIns="0" tIns="0" rIns="0" bIns="0" rtlCol="0" anchor="t">
            <a:spAutoFit/>
          </a:bodyPr>
          <a:lstStyle/>
          <a:p>
            <a:pPr marL="988695" lvl="1" indent="-494665">
              <a:lnSpc>
                <a:spcPts val="6410"/>
              </a:lnSpc>
              <a:buFont typeface="Arial" panose="020B0604020202020204"/>
              <a:buChar char="•"/>
            </a:pPr>
            <a:r>
              <a:rPr lang="en-US" sz="4580">
                <a:solidFill>
                  <a:srgbClr val="FFFFFF"/>
                </a:solidFill>
                <a:latin typeface="Open Sans Bold Italics"/>
              </a:rPr>
              <a:t>Invoices are generated manually</a:t>
            </a:r>
            <a:endParaRPr lang="en-US" sz="4580">
              <a:solidFill>
                <a:srgbClr val="FFFFFF"/>
              </a:solidFill>
              <a:latin typeface="Open Sans Bold Italics"/>
            </a:endParaRPr>
          </a:p>
          <a:p>
            <a:pPr marL="988695" lvl="1" indent="-494665">
              <a:lnSpc>
                <a:spcPts val="6410"/>
              </a:lnSpc>
              <a:spcBef>
                <a:spcPct val="0"/>
              </a:spcBef>
              <a:buFont typeface="Arial" panose="020B0604020202020204"/>
              <a:buChar char="•"/>
            </a:pPr>
            <a:r>
              <a:rPr lang="en-US" sz="4580">
                <a:solidFill>
                  <a:srgbClr val="FFFFFF"/>
                </a:solidFill>
                <a:latin typeface="Open Sans Bold Italics"/>
              </a:rPr>
              <a:t> Complex and Time-Consuming to Track Payment Information</a:t>
            </a:r>
            <a:endParaRPr lang="en-US" sz="4580">
              <a:solidFill>
                <a:srgbClr val="FFFFFF"/>
              </a:solidFill>
              <a:latin typeface="Open Sans Bold Italics"/>
            </a:endParaRPr>
          </a:p>
        </p:txBody>
      </p:sp>
      <p:sp>
        <p:nvSpPr>
          <p:cNvPr id="7" name="Freeform 7"/>
          <p:cNvSpPr/>
          <p:nvPr/>
        </p:nvSpPr>
        <p:spPr>
          <a:xfrm>
            <a:off x="2236568" y="7523503"/>
            <a:ext cx="1095091" cy="1095091"/>
          </a:xfrm>
          <a:custGeom>
            <a:avLst/>
            <a:gdLst/>
            <a:ahLst/>
            <a:cxnLst/>
            <a:rect l="l" t="t" r="r" b="b"/>
            <a:pathLst>
              <a:path w="1095091" h="1095091">
                <a:moveTo>
                  <a:pt x="0" y="0"/>
                </a:moveTo>
                <a:lnTo>
                  <a:pt x="1095090" y="0"/>
                </a:lnTo>
                <a:lnTo>
                  <a:pt x="1095090" y="1095091"/>
                </a:lnTo>
                <a:lnTo>
                  <a:pt x="0" y="109509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643076" y="5928923"/>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rot="-10800000">
            <a:off x="14956342" y="2014899"/>
            <a:ext cx="1095091" cy="1095091"/>
          </a:xfrm>
          <a:custGeom>
            <a:avLst/>
            <a:gdLst/>
            <a:ahLst/>
            <a:cxnLst/>
            <a:rect l="l" t="t" r="r" b="b"/>
            <a:pathLst>
              <a:path w="1095091" h="1095091">
                <a:moveTo>
                  <a:pt x="0" y="0"/>
                </a:moveTo>
                <a:lnTo>
                  <a:pt x="1095090" y="0"/>
                </a:lnTo>
                <a:lnTo>
                  <a:pt x="1095090" y="1095090"/>
                </a:lnTo>
                <a:lnTo>
                  <a:pt x="0" y="10950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rot="-10800000">
            <a:off x="16051432" y="4111077"/>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t="-9222" b="-9222"/>
            </a:stretch>
          </a:blipFill>
        </p:spPr>
      </p:sp>
      <p:sp>
        <p:nvSpPr>
          <p:cNvPr id="3" name="Freeform 3"/>
          <p:cNvSpPr/>
          <p:nvPr/>
        </p:nvSpPr>
        <p:spPr>
          <a:xfrm>
            <a:off x="1028700" y="1028700"/>
            <a:ext cx="546184" cy="546184"/>
          </a:xfrm>
          <a:custGeom>
            <a:avLst/>
            <a:gdLst/>
            <a:ahLst/>
            <a:cxnLst/>
            <a:rect l="l" t="t" r="r" b="b"/>
            <a:pathLst>
              <a:path w="546184" h="546184">
                <a:moveTo>
                  <a:pt x="0" y="0"/>
                </a:moveTo>
                <a:lnTo>
                  <a:pt x="546184" y="0"/>
                </a:lnTo>
                <a:lnTo>
                  <a:pt x="546184" y="546184"/>
                </a:lnTo>
                <a:lnTo>
                  <a:pt x="0" y="54618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205735" y="1178928"/>
            <a:ext cx="192115" cy="245728"/>
          </a:xfrm>
          <a:custGeom>
            <a:avLst/>
            <a:gdLst/>
            <a:ahLst/>
            <a:cxnLst/>
            <a:rect l="l" t="t" r="r" b="b"/>
            <a:pathLst>
              <a:path w="192115" h="245728">
                <a:moveTo>
                  <a:pt x="0" y="0"/>
                </a:moveTo>
                <a:lnTo>
                  <a:pt x="192115" y="0"/>
                </a:lnTo>
                <a:lnTo>
                  <a:pt x="192115" y="245728"/>
                </a:lnTo>
                <a:lnTo>
                  <a:pt x="0" y="245728"/>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5" name="TextBox 5"/>
          <p:cNvSpPr txBox="1"/>
          <p:nvPr/>
        </p:nvSpPr>
        <p:spPr>
          <a:xfrm>
            <a:off x="1713339" y="1253206"/>
            <a:ext cx="14861322" cy="1469304"/>
          </a:xfrm>
          <a:prstGeom prst="rect">
            <a:avLst/>
          </a:prstGeom>
        </p:spPr>
        <p:txBody>
          <a:bodyPr lIns="0" tIns="0" rIns="0" bIns="0" rtlCol="0" anchor="t">
            <a:spAutoFit/>
          </a:bodyPr>
          <a:lstStyle/>
          <a:p>
            <a:pPr algn="ctr">
              <a:lnSpc>
                <a:spcPts val="11940"/>
              </a:lnSpc>
              <a:spcBef>
                <a:spcPct val="0"/>
              </a:spcBef>
            </a:pPr>
            <a:r>
              <a:rPr lang="en-US" sz="8530" u="sng">
                <a:solidFill>
                  <a:srgbClr val="F66E1A"/>
                </a:solidFill>
                <a:latin typeface="Inter Bold"/>
              </a:rPr>
              <a:t>Objectives</a:t>
            </a:r>
            <a:endParaRPr lang="en-US" sz="8530" u="sng">
              <a:solidFill>
                <a:srgbClr val="F66E1A"/>
              </a:solidFill>
              <a:latin typeface="Inter Bold"/>
            </a:endParaRPr>
          </a:p>
        </p:txBody>
      </p:sp>
      <p:sp>
        <p:nvSpPr>
          <p:cNvPr id="6" name="TextBox 6"/>
          <p:cNvSpPr txBox="1"/>
          <p:nvPr/>
        </p:nvSpPr>
        <p:spPr>
          <a:xfrm>
            <a:off x="3662856" y="4065220"/>
            <a:ext cx="12025759" cy="2407803"/>
          </a:xfrm>
          <a:prstGeom prst="rect">
            <a:avLst/>
          </a:prstGeom>
        </p:spPr>
        <p:txBody>
          <a:bodyPr lIns="0" tIns="0" rIns="0" bIns="0" rtlCol="0" anchor="t">
            <a:spAutoFit/>
          </a:bodyPr>
          <a:lstStyle/>
          <a:p>
            <a:pPr marL="988695" lvl="1" indent="-494665">
              <a:lnSpc>
                <a:spcPts val="6410"/>
              </a:lnSpc>
              <a:buFont typeface="Arial" panose="020B0604020202020204"/>
              <a:buChar char="•"/>
            </a:pPr>
            <a:r>
              <a:rPr lang="en-US" sz="4580">
                <a:solidFill>
                  <a:srgbClr val="FFFFFF"/>
                </a:solidFill>
                <a:latin typeface="Open Sans Bold Italics"/>
              </a:rPr>
              <a:t> To Generate Computerized Invoice.</a:t>
            </a:r>
            <a:endParaRPr lang="en-US" sz="4580">
              <a:solidFill>
                <a:srgbClr val="FFFFFF"/>
              </a:solidFill>
              <a:latin typeface="Open Sans Bold Italics"/>
            </a:endParaRPr>
          </a:p>
          <a:p>
            <a:pPr marL="988695" lvl="1" indent="-494665">
              <a:lnSpc>
                <a:spcPts val="6410"/>
              </a:lnSpc>
              <a:spcBef>
                <a:spcPct val="0"/>
              </a:spcBef>
              <a:buFont typeface="Arial" panose="020B0604020202020204"/>
              <a:buChar char="•"/>
            </a:pPr>
            <a:r>
              <a:rPr lang="en-US" sz="4580">
                <a:solidFill>
                  <a:srgbClr val="FFFFFF"/>
                </a:solidFill>
                <a:latin typeface="Open Sans Bold Italics"/>
              </a:rPr>
              <a:t> To Keep a record of Payments, Invoices, Student Information</a:t>
            </a:r>
            <a:endParaRPr lang="en-US" sz="4580">
              <a:solidFill>
                <a:srgbClr val="FFFFFF"/>
              </a:solidFill>
              <a:latin typeface="Open Sans Bold Italics"/>
            </a:endParaRPr>
          </a:p>
        </p:txBody>
      </p:sp>
      <p:sp>
        <p:nvSpPr>
          <p:cNvPr id="7" name="Freeform 7"/>
          <p:cNvSpPr/>
          <p:nvPr/>
        </p:nvSpPr>
        <p:spPr>
          <a:xfrm>
            <a:off x="2236568" y="7523503"/>
            <a:ext cx="1095091" cy="1095091"/>
          </a:xfrm>
          <a:custGeom>
            <a:avLst/>
            <a:gdLst/>
            <a:ahLst/>
            <a:cxnLst/>
            <a:rect l="l" t="t" r="r" b="b"/>
            <a:pathLst>
              <a:path w="1095091" h="1095091">
                <a:moveTo>
                  <a:pt x="0" y="0"/>
                </a:moveTo>
                <a:lnTo>
                  <a:pt x="1095090" y="0"/>
                </a:lnTo>
                <a:lnTo>
                  <a:pt x="1095090" y="1095091"/>
                </a:lnTo>
                <a:lnTo>
                  <a:pt x="0" y="1095091"/>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a:off x="1643076" y="5928923"/>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Freeform 9"/>
          <p:cNvSpPr/>
          <p:nvPr/>
        </p:nvSpPr>
        <p:spPr>
          <a:xfrm rot="-10800000">
            <a:off x="14956342" y="2014899"/>
            <a:ext cx="1095091" cy="1095091"/>
          </a:xfrm>
          <a:custGeom>
            <a:avLst/>
            <a:gdLst/>
            <a:ahLst/>
            <a:cxnLst/>
            <a:rect l="l" t="t" r="r" b="b"/>
            <a:pathLst>
              <a:path w="1095091" h="1095091">
                <a:moveTo>
                  <a:pt x="0" y="0"/>
                </a:moveTo>
                <a:lnTo>
                  <a:pt x="1095090" y="0"/>
                </a:lnTo>
                <a:lnTo>
                  <a:pt x="1095090" y="1095090"/>
                </a:lnTo>
                <a:lnTo>
                  <a:pt x="0" y="109509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rot="-10800000">
            <a:off x="16051432" y="4111077"/>
            <a:ext cx="593492" cy="593492"/>
          </a:xfrm>
          <a:custGeom>
            <a:avLst/>
            <a:gdLst/>
            <a:ahLst/>
            <a:cxnLst/>
            <a:rect l="l" t="t" r="r" b="b"/>
            <a:pathLst>
              <a:path w="593492" h="593492">
                <a:moveTo>
                  <a:pt x="0" y="0"/>
                </a:moveTo>
                <a:lnTo>
                  <a:pt x="593492" y="0"/>
                </a:lnTo>
                <a:lnTo>
                  <a:pt x="593492" y="593492"/>
                </a:lnTo>
                <a:lnTo>
                  <a:pt x="0" y="5934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t="-9222" b="-9222"/>
            </a:stretch>
          </a:blipFill>
        </p:spPr>
      </p:sp>
      <p:sp>
        <p:nvSpPr>
          <p:cNvPr id="3" name="Freeform 3"/>
          <p:cNvSpPr/>
          <p:nvPr/>
        </p:nvSpPr>
        <p:spPr>
          <a:xfrm>
            <a:off x="12618527" y="-1745836"/>
            <a:ext cx="6304087" cy="6304087"/>
          </a:xfrm>
          <a:custGeom>
            <a:avLst/>
            <a:gdLst/>
            <a:ahLst/>
            <a:cxnLst/>
            <a:rect l="l" t="t" r="r" b="b"/>
            <a:pathLst>
              <a:path w="6304087" h="6304087">
                <a:moveTo>
                  <a:pt x="0" y="0"/>
                </a:moveTo>
                <a:lnTo>
                  <a:pt x="6304087" y="0"/>
                </a:lnTo>
                <a:lnTo>
                  <a:pt x="6304087" y="6304087"/>
                </a:lnTo>
                <a:lnTo>
                  <a:pt x="0" y="6304087"/>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a:off x="12915273" y="5804957"/>
            <a:ext cx="2284867" cy="2284867"/>
          </a:xfrm>
          <a:custGeom>
            <a:avLst/>
            <a:gdLst/>
            <a:ahLst/>
            <a:cxnLst/>
            <a:rect l="l" t="t" r="r" b="b"/>
            <a:pathLst>
              <a:path w="2284867" h="2284867">
                <a:moveTo>
                  <a:pt x="0" y="0"/>
                </a:moveTo>
                <a:lnTo>
                  <a:pt x="2284867" y="0"/>
                </a:lnTo>
                <a:lnTo>
                  <a:pt x="2284867" y="2284866"/>
                </a:lnTo>
                <a:lnTo>
                  <a:pt x="0" y="22848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TextBox 5"/>
          <p:cNvSpPr txBox="1"/>
          <p:nvPr/>
        </p:nvSpPr>
        <p:spPr>
          <a:xfrm>
            <a:off x="2824627" y="417208"/>
            <a:ext cx="12638747" cy="1587356"/>
          </a:xfrm>
          <a:prstGeom prst="rect">
            <a:avLst/>
          </a:prstGeom>
        </p:spPr>
        <p:txBody>
          <a:bodyPr lIns="0" tIns="0" rIns="0" bIns="0" rtlCol="0" anchor="t">
            <a:spAutoFit/>
          </a:bodyPr>
          <a:lstStyle/>
          <a:p>
            <a:pPr algn="ctr">
              <a:lnSpc>
                <a:spcPts val="12255"/>
              </a:lnSpc>
              <a:spcBef>
                <a:spcPct val="0"/>
              </a:spcBef>
            </a:pPr>
            <a:r>
              <a:rPr lang="en-US" sz="8755" u="sng">
                <a:solidFill>
                  <a:srgbClr val="FFFFFF"/>
                </a:solidFill>
                <a:latin typeface="Poppins"/>
              </a:rPr>
              <a:t>Requirement Analysis</a:t>
            </a:r>
            <a:endParaRPr lang="en-US" sz="8755" u="sng">
              <a:solidFill>
                <a:srgbClr val="FFFFFF"/>
              </a:solidFill>
              <a:latin typeface="Poppins"/>
            </a:endParaRPr>
          </a:p>
        </p:txBody>
      </p:sp>
      <p:sp>
        <p:nvSpPr>
          <p:cNvPr id="6" name="Freeform 6"/>
          <p:cNvSpPr/>
          <p:nvPr/>
        </p:nvSpPr>
        <p:spPr>
          <a:xfrm>
            <a:off x="11193410" y="4082284"/>
            <a:ext cx="951933" cy="951933"/>
          </a:xfrm>
          <a:custGeom>
            <a:avLst/>
            <a:gdLst/>
            <a:ahLst/>
            <a:cxnLst/>
            <a:rect l="l" t="t" r="r" b="b"/>
            <a:pathLst>
              <a:path w="951933" h="951933">
                <a:moveTo>
                  <a:pt x="0" y="0"/>
                </a:moveTo>
                <a:lnTo>
                  <a:pt x="951934" y="0"/>
                </a:lnTo>
                <a:lnTo>
                  <a:pt x="951934" y="951934"/>
                </a:lnTo>
                <a:lnTo>
                  <a:pt x="0" y="95193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TextBox 7"/>
          <p:cNvSpPr txBox="1"/>
          <p:nvPr/>
        </p:nvSpPr>
        <p:spPr>
          <a:xfrm>
            <a:off x="1256110" y="3260022"/>
            <a:ext cx="13258999" cy="4582795"/>
          </a:xfrm>
          <a:prstGeom prst="rect">
            <a:avLst/>
          </a:prstGeom>
        </p:spPr>
        <p:txBody>
          <a:bodyPr lIns="0" tIns="0" rIns="0" bIns="0" rtlCol="0" anchor="t">
            <a:spAutoFit/>
          </a:bodyPr>
          <a:lstStyle/>
          <a:p>
            <a:pPr marL="1122680" lvl="1" indent="-561340">
              <a:lnSpc>
                <a:spcPts val="7280"/>
              </a:lnSpc>
              <a:buFont typeface="Arial" panose="020B0604020202020204"/>
              <a:buChar char="•"/>
            </a:pPr>
            <a:r>
              <a:rPr lang="en-US" sz="5200">
                <a:solidFill>
                  <a:srgbClr val="FFFFFF"/>
                </a:solidFill>
                <a:latin typeface="Canva Sans 1 Bold"/>
              </a:rPr>
              <a:t>Login &amp; Logout</a:t>
            </a:r>
            <a:endParaRPr lang="en-US" sz="5200">
              <a:solidFill>
                <a:srgbClr val="FFFFFF"/>
              </a:solidFill>
              <a:latin typeface="Canva Sans 1 Bold"/>
            </a:endParaRPr>
          </a:p>
          <a:p>
            <a:pPr marL="1122680" lvl="1" indent="-561340">
              <a:lnSpc>
                <a:spcPts val="7280"/>
              </a:lnSpc>
              <a:buFont typeface="Arial" panose="020B0604020202020204"/>
              <a:buChar char="•"/>
            </a:pPr>
            <a:r>
              <a:rPr lang="en-US" sz="5200">
                <a:solidFill>
                  <a:srgbClr val="FFFFFF"/>
                </a:solidFill>
                <a:latin typeface="Canva Sans 1 Bold"/>
              </a:rPr>
              <a:t>Manage Student</a:t>
            </a:r>
            <a:endParaRPr lang="en-US" sz="5200">
              <a:solidFill>
                <a:srgbClr val="FFFFFF"/>
              </a:solidFill>
              <a:latin typeface="Canva Sans 1 Bold"/>
            </a:endParaRPr>
          </a:p>
          <a:p>
            <a:pPr marL="1122680" lvl="1" indent="-561340">
              <a:lnSpc>
                <a:spcPts val="7280"/>
              </a:lnSpc>
              <a:buFont typeface="Arial" panose="020B0604020202020204"/>
              <a:buChar char="•"/>
            </a:pPr>
            <a:r>
              <a:rPr lang="en-US" sz="5200">
                <a:solidFill>
                  <a:srgbClr val="FFFFFF"/>
                </a:solidFill>
                <a:latin typeface="Canva Sans 1 Bold"/>
              </a:rPr>
              <a:t>View &amp; Manage Bill</a:t>
            </a:r>
            <a:endParaRPr lang="en-US" sz="5200">
              <a:solidFill>
                <a:srgbClr val="FFFFFF"/>
              </a:solidFill>
              <a:latin typeface="Canva Sans 1 Bold"/>
            </a:endParaRPr>
          </a:p>
          <a:p>
            <a:pPr marL="1122680" lvl="1" indent="-561340">
              <a:lnSpc>
                <a:spcPts val="7280"/>
              </a:lnSpc>
              <a:buFont typeface="Arial" panose="020B0604020202020204"/>
              <a:buChar char="•"/>
            </a:pPr>
            <a:r>
              <a:rPr lang="en-US" sz="5200">
                <a:solidFill>
                  <a:srgbClr val="FFFFFF"/>
                </a:solidFill>
                <a:latin typeface="Canva Sans 1 Bold"/>
              </a:rPr>
              <a:t>Manage Course</a:t>
            </a:r>
            <a:endParaRPr lang="en-US" sz="5200">
              <a:solidFill>
                <a:srgbClr val="FFFFFF"/>
              </a:solidFill>
              <a:latin typeface="Canva Sans 1 Bold"/>
            </a:endParaRPr>
          </a:p>
          <a:p>
            <a:pPr marL="1122680" lvl="1" indent="-561340">
              <a:lnSpc>
                <a:spcPts val="7280"/>
              </a:lnSpc>
              <a:buFont typeface="Arial" panose="020B0604020202020204"/>
              <a:buChar char="•"/>
            </a:pPr>
            <a:r>
              <a:rPr lang="en-US" sz="5200">
                <a:solidFill>
                  <a:srgbClr val="FFFFFF"/>
                </a:solidFill>
                <a:latin typeface="Canva Sans 1 Bold"/>
              </a:rPr>
              <a:t>Manage Admin</a:t>
            </a:r>
            <a:endParaRPr lang="en-US" sz="5200">
              <a:solidFill>
                <a:srgbClr val="FFFFFF"/>
              </a:solidFill>
              <a:latin typeface="Canva Sans 1 Bold"/>
            </a:endParaRPr>
          </a:p>
        </p:txBody>
      </p:sp>
      <p:sp>
        <p:nvSpPr>
          <p:cNvPr id="8" name="TextBox 8"/>
          <p:cNvSpPr txBox="1"/>
          <p:nvPr/>
        </p:nvSpPr>
        <p:spPr>
          <a:xfrm>
            <a:off x="1028700" y="2342021"/>
            <a:ext cx="7825680" cy="887095"/>
          </a:xfrm>
          <a:prstGeom prst="rect">
            <a:avLst/>
          </a:prstGeom>
        </p:spPr>
        <p:txBody>
          <a:bodyPr lIns="0" tIns="0" rIns="0" bIns="0" rtlCol="0" anchor="t">
            <a:spAutoFit/>
          </a:bodyPr>
          <a:lstStyle/>
          <a:p>
            <a:pPr algn="ctr">
              <a:lnSpc>
                <a:spcPts val="7280"/>
              </a:lnSpc>
            </a:pPr>
            <a:r>
              <a:rPr lang="en-US" sz="5200">
                <a:solidFill>
                  <a:srgbClr val="FFFFFF"/>
                </a:solidFill>
                <a:latin typeface="Canva Sans 1 Bold"/>
              </a:rPr>
              <a:t>Functional Requirement</a:t>
            </a:r>
            <a:endParaRPr lang="en-US" sz="5200">
              <a:solidFill>
                <a:srgbClr val="FFFFFF"/>
              </a:solidFill>
              <a:latin typeface="Canva Sans 1 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2D70"/>
        </a:solidFill>
        <a:effectLst/>
      </p:bgPr>
    </p:bg>
    <p:spTree>
      <p:nvGrpSpPr>
        <p:cNvPr id="1" name=""/>
        <p:cNvGrpSpPr/>
        <p:nvPr/>
      </p:nvGrpSpPr>
      <p:grpSpPr>
        <a:xfrm>
          <a:off x="0" y="0"/>
          <a:ext cx="0" cy="0"/>
          <a:chOff x="0" y="0"/>
          <a:chExt cx="0" cy="0"/>
        </a:xfrm>
      </p:grpSpPr>
      <p:grpSp>
        <p:nvGrpSpPr>
          <p:cNvPr id="2" name="Group 2"/>
          <p:cNvGrpSpPr/>
          <p:nvPr/>
        </p:nvGrpSpPr>
        <p:grpSpPr>
          <a:xfrm rot="0">
            <a:off x="-96052" y="1759717"/>
            <a:ext cx="18480104" cy="9258300"/>
            <a:chOff x="0" y="0"/>
            <a:chExt cx="4867188" cy="2438400"/>
          </a:xfrm>
        </p:grpSpPr>
        <p:sp>
          <p:nvSpPr>
            <p:cNvPr id="3" name="Freeform 3"/>
            <p:cNvSpPr/>
            <p:nvPr/>
          </p:nvSpPr>
          <p:spPr>
            <a:xfrm>
              <a:off x="0" y="0"/>
              <a:ext cx="4867188" cy="2438400"/>
            </a:xfrm>
            <a:custGeom>
              <a:avLst/>
              <a:gdLst/>
              <a:ahLst/>
              <a:cxnLst/>
              <a:rect l="l" t="t" r="r" b="b"/>
              <a:pathLst>
                <a:path w="4867188" h="2438400">
                  <a:moveTo>
                    <a:pt x="0" y="0"/>
                  </a:moveTo>
                  <a:lnTo>
                    <a:pt x="4867188" y="0"/>
                  </a:lnTo>
                  <a:lnTo>
                    <a:pt x="4867188" y="2438400"/>
                  </a:lnTo>
                  <a:lnTo>
                    <a:pt x="0" y="2438400"/>
                  </a:lnTo>
                  <a:close/>
                </a:path>
              </a:pathLst>
            </a:custGeom>
            <a:solidFill>
              <a:srgbClr val="FFFFFF"/>
            </a:solidFill>
          </p:spPr>
        </p:sp>
        <p:sp>
          <p:nvSpPr>
            <p:cNvPr id="4" name="TextBox 4"/>
            <p:cNvSpPr txBox="1"/>
            <p:nvPr/>
          </p:nvSpPr>
          <p:spPr>
            <a:xfrm>
              <a:off x="0" y="-38100"/>
              <a:ext cx="4867188" cy="2476500"/>
            </a:xfrm>
            <a:prstGeom prst="rect">
              <a:avLst/>
            </a:prstGeom>
          </p:spPr>
          <p:txBody>
            <a:bodyPr lIns="50800" tIns="50800" rIns="50800" bIns="50800" rtlCol="0" anchor="ctr"/>
            <a:lstStyle/>
            <a:p>
              <a:pPr algn="ctr">
                <a:lnSpc>
                  <a:spcPts val="2660"/>
                </a:lnSpc>
                <a:spcBef>
                  <a:spcPct val="0"/>
                </a:spcBef>
              </a:pPr>
            </a:p>
          </p:txBody>
        </p:sp>
      </p:grpSp>
      <p:sp>
        <p:nvSpPr>
          <p:cNvPr id="5" name="Freeform 5"/>
          <p:cNvSpPr/>
          <p:nvPr/>
        </p:nvSpPr>
        <p:spPr>
          <a:xfrm>
            <a:off x="381202" y="3336200"/>
            <a:ext cx="17609416" cy="5464991"/>
          </a:xfrm>
          <a:custGeom>
            <a:avLst/>
            <a:gdLst/>
            <a:ahLst/>
            <a:cxnLst/>
            <a:rect l="l" t="t" r="r" b="b"/>
            <a:pathLst>
              <a:path w="17609416" h="5464991">
                <a:moveTo>
                  <a:pt x="0" y="0"/>
                </a:moveTo>
                <a:lnTo>
                  <a:pt x="17609416" y="0"/>
                </a:lnTo>
                <a:lnTo>
                  <a:pt x="17609416" y="5464991"/>
                </a:lnTo>
                <a:lnTo>
                  <a:pt x="0" y="5464991"/>
                </a:lnTo>
                <a:lnTo>
                  <a:pt x="0" y="0"/>
                </a:lnTo>
                <a:close/>
              </a:path>
            </a:pathLst>
          </a:custGeom>
          <a:blipFill>
            <a:blip r:embed="rId1"/>
            <a:stretch>
              <a:fillRect/>
            </a:stretch>
          </a:blipFill>
        </p:spPr>
      </p:sp>
      <p:sp>
        <p:nvSpPr>
          <p:cNvPr id="6" name="TextBox 6"/>
          <p:cNvSpPr txBox="1"/>
          <p:nvPr/>
        </p:nvSpPr>
        <p:spPr>
          <a:xfrm>
            <a:off x="7253358" y="-495754"/>
            <a:ext cx="3781284" cy="2284730"/>
          </a:xfrm>
          <a:prstGeom prst="rect">
            <a:avLst/>
          </a:prstGeom>
        </p:spPr>
        <p:txBody>
          <a:bodyPr lIns="0" tIns="0" rIns="0" bIns="0" rtlCol="0" anchor="t">
            <a:spAutoFit/>
          </a:bodyPr>
          <a:lstStyle/>
          <a:p>
            <a:pPr algn="ctr">
              <a:lnSpc>
                <a:spcPts val="17820"/>
              </a:lnSpc>
            </a:pPr>
            <a:r>
              <a:rPr lang="en-US" sz="12725" u="sng">
                <a:solidFill>
                  <a:srgbClr val="FFFFFF"/>
                </a:solidFill>
                <a:latin typeface="Canva Sans 1 Bold"/>
              </a:rPr>
              <a:t>DFD</a:t>
            </a:r>
            <a:endParaRPr lang="en-US" sz="12725" u="sng">
              <a:solidFill>
                <a:srgbClr val="FFFFFF"/>
              </a:solidFill>
              <a:latin typeface="Canva Sans 1 Bold"/>
            </a:endParaRPr>
          </a:p>
        </p:txBody>
      </p:sp>
      <p:sp>
        <p:nvSpPr>
          <p:cNvPr id="7" name="TextBox 7"/>
          <p:cNvSpPr txBox="1"/>
          <p:nvPr/>
        </p:nvSpPr>
        <p:spPr>
          <a:xfrm>
            <a:off x="7086372" y="8801417"/>
            <a:ext cx="3903166" cy="887095"/>
          </a:xfrm>
          <a:prstGeom prst="rect">
            <a:avLst/>
          </a:prstGeom>
        </p:spPr>
        <p:txBody>
          <a:bodyPr lIns="0" tIns="0" rIns="0" bIns="0" rtlCol="0" anchor="t">
            <a:spAutoFit/>
          </a:bodyPr>
          <a:lstStyle/>
          <a:p>
            <a:pPr algn="ctr">
              <a:lnSpc>
                <a:spcPts val="7280"/>
              </a:lnSpc>
            </a:pPr>
            <a:r>
              <a:rPr lang="en-US" sz="5200">
                <a:solidFill>
                  <a:srgbClr val="000000"/>
                </a:solidFill>
                <a:latin typeface="Canva Sans 2 Bold"/>
              </a:rPr>
              <a:t>Level 0 DFD</a:t>
            </a:r>
            <a:endParaRPr lang="en-US" sz="5200">
              <a:solidFill>
                <a:srgbClr val="000000"/>
              </a:solidFill>
              <a:latin typeface="Canva Sans 2 Bo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2D70"/>
        </a:solidFill>
        <a:effectLst/>
      </p:bgPr>
    </p:bg>
    <p:spTree>
      <p:nvGrpSpPr>
        <p:cNvPr id="1" name=""/>
        <p:cNvGrpSpPr/>
        <p:nvPr/>
      </p:nvGrpSpPr>
      <p:grpSpPr>
        <a:xfrm>
          <a:off x="0" y="0"/>
          <a:ext cx="0" cy="0"/>
          <a:chOff x="0" y="0"/>
          <a:chExt cx="0" cy="0"/>
        </a:xfrm>
      </p:grpSpPr>
      <p:grpSp>
        <p:nvGrpSpPr>
          <p:cNvPr id="2" name="Group 2"/>
          <p:cNvGrpSpPr/>
          <p:nvPr/>
        </p:nvGrpSpPr>
        <p:grpSpPr>
          <a:xfrm rot="0">
            <a:off x="-96052" y="1759717"/>
            <a:ext cx="18480104" cy="9258300"/>
            <a:chOff x="0" y="0"/>
            <a:chExt cx="4867188" cy="2438400"/>
          </a:xfrm>
        </p:grpSpPr>
        <p:sp>
          <p:nvSpPr>
            <p:cNvPr id="3" name="Freeform 3"/>
            <p:cNvSpPr/>
            <p:nvPr/>
          </p:nvSpPr>
          <p:spPr>
            <a:xfrm>
              <a:off x="0" y="0"/>
              <a:ext cx="4867188" cy="2438400"/>
            </a:xfrm>
            <a:custGeom>
              <a:avLst/>
              <a:gdLst/>
              <a:ahLst/>
              <a:cxnLst/>
              <a:rect l="l" t="t" r="r" b="b"/>
              <a:pathLst>
                <a:path w="4867188" h="2438400">
                  <a:moveTo>
                    <a:pt x="0" y="0"/>
                  </a:moveTo>
                  <a:lnTo>
                    <a:pt x="4867188" y="0"/>
                  </a:lnTo>
                  <a:lnTo>
                    <a:pt x="4867188" y="2438400"/>
                  </a:lnTo>
                  <a:lnTo>
                    <a:pt x="0" y="2438400"/>
                  </a:lnTo>
                  <a:close/>
                </a:path>
              </a:pathLst>
            </a:custGeom>
            <a:solidFill>
              <a:srgbClr val="FFFFFF"/>
            </a:solidFill>
          </p:spPr>
        </p:sp>
        <p:sp>
          <p:nvSpPr>
            <p:cNvPr id="4" name="TextBox 4"/>
            <p:cNvSpPr txBox="1"/>
            <p:nvPr/>
          </p:nvSpPr>
          <p:spPr>
            <a:xfrm>
              <a:off x="0" y="-38100"/>
              <a:ext cx="4867188" cy="2476500"/>
            </a:xfrm>
            <a:prstGeom prst="rect">
              <a:avLst/>
            </a:prstGeom>
          </p:spPr>
          <p:txBody>
            <a:bodyPr lIns="50800" tIns="50800" rIns="50800" bIns="50800" rtlCol="0" anchor="ctr"/>
            <a:lstStyle/>
            <a:p>
              <a:pPr algn="ctr">
                <a:lnSpc>
                  <a:spcPts val="2660"/>
                </a:lnSpc>
                <a:spcBef>
                  <a:spcPct val="0"/>
                </a:spcBef>
              </a:pPr>
            </a:p>
          </p:txBody>
        </p:sp>
      </p:grpSp>
      <p:sp>
        <p:nvSpPr>
          <p:cNvPr id="5" name="Freeform 5"/>
          <p:cNvSpPr/>
          <p:nvPr/>
        </p:nvSpPr>
        <p:spPr>
          <a:xfrm>
            <a:off x="619078" y="1989462"/>
            <a:ext cx="12536703" cy="8036348"/>
          </a:xfrm>
          <a:custGeom>
            <a:avLst/>
            <a:gdLst/>
            <a:ahLst/>
            <a:cxnLst/>
            <a:rect l="l" t="t" r="r" b="b"/>
            <a:pathLst>
              <a:path w="12536703" h="8036348">
                <a:moveTo>
                  <a:pt x="0" y="0"/>
                </a:moveTo>
                <a:lnTo>
                  <a:pt x="12536703" y="0"/>
                </a:lnTo>
                <a:lnTo>
                  <a:pt x="12536703" y="8036348"/>
                </a:lnTo>
                <a:lnTo>
                  <a:pt x="0" y="8036348"/>
                </a:lnTo>
                <a:lnTo>
                  <a:pt x="0" y="0"/>
                </a:lnTo>
                <a:close/>
              </a:path>
            </a:pathLst>
          </a:custGeom>
          <a:blipFill>
            <a:blip r:embed="rId1"/>
            <a:stretch>
              <a:fillRect/>
            </a:stretch>
          </a:blipFill>
        </p:spPr>
      </p:sp>
      <p:sp>
        <p:nvSpPr>
          <p:cNvPr id="6" name="TextBox 6"/>
          <p:cNvSpPr txBox="1"/>
          <p:nvPr/>
        </p:nvSpPr>
        <p:spPr>
          <a:xfrm>
            <a:off x="7253358" y="-495754"/>
            <a:ext cx="3781284" cy="2284730"/>
          </a:xfrm>
          <a:prstGeom prst="rect">
            <a:avLst/>
          </a:prstGeom>
        </p:spPr>
        <p:txBody>
          <a:bodyPr lIns="0" tIns="0" rIns="0" bIns="0" rtlCol="0" anchor="t">
            <a:spAutoFit/>
          </a:bodyPr>
          <a:lstStyle/>
          <a:p>
            <a:pPr algn="ctr">
              <a:lnSpc>
                <a:spcPts val="17820"/>
              </a:lnSpc>
            </a:pPr>
            <a:r>
              <a:rPr lang="en-US" sz="12725" u="sng">
                <a:solidFill>
                  <a:srgbClr val="FFFFFF"/>
                </a:solidFill>
                <a:latin typeface="Canva Sans 1 Bold"/>
              </a:rPr>
              <a:t>DFD</a:t>
            </a:r>
            <a:endParaRPr lang="en-US" sz="12725" u="sng">
              <a:solidFill>
                <a:srgbClr val="FFFFFF"/>
              </a:solidFill>
              <a:latin typeface="Canva Sans 1 Bold"/>
            </a:endParaRPr>
          </a:p>
        </p:txBody>
      </p:sp>
      <p:sp>
        <p:nvSpPr>
          <p:cNvPr id="7" name="TextBox 7"/>
          <p:cNvSpPr txBox="1"/>
          <p:nvPr/>
        </p:nvSpPr>
        <p:spPr>
          <a:xfrm>
            <a:off x="14161251" y="9163050"/>
            <a:ext cx="3790355" cy="887095"/>
          </a:xfrm>
          <a:prstGeom prst="rect">
            <a:avLst/>
          </a:prstGeom>
        </p:spPr>
        <p:txBody>
          <a:bodyPr lIns="0" tIns="0" rIns="0" bIns="0" rtlCol="0" anchor="t">
            <a:spAutoFit/>
          </a:bodyPr>
          <a:lstStyle/>
          <a:p>
            <a:pPr algn="ctr">
              <a:lnSpc>
                <a:spcPts val="7280"/>
              </a:lnSpc>
            </a:pPr>
            <a:r>
              <a:rPr lang="en-US" sz="5200">
                <a:solidFill>
                  <a:srgbClr val="000000"/>
                </a:solidFill>
                <a:latin typeface="Canva Sans 2 Bold"/>
              </a:rPr>
              <a:t>Level 1 DFD</a:t>
            </a:r>
            <a:endParaRPr lang="en-US" sz="5200">
              <a:solidFill>
                <a:srgbClr val="000000"/>
              </a:solidFill>
              <a:latin typeface="Canva Sans 2 Bo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2D70"/>
        </a:solidFill>
        <a:effectLst/>
      </p:bgPr>
    </p:bg>
    <p:spTree>
      <p:nvGrpSpPr>
        <p:cNvPr id="1" name=""/>
        <p:cNvGrpSpPr/>
        <p:nvPr/>
      </p:nvGrpSpPr>
      <p:grpSpPr>
        <a:xfrm>
          <a:off x="0" y="0"/>
          <a:ext cx="0" cy="0"/>
          <a:chOff x="0" y="0"/>
          <a:chExt cx="0" cy="0"/>
        </a:xfrm>
      </p:grpSpPr>
      <p:grpSp>
        <p:nvGrpSpPr>
          <p:cNvPr id="2" name="Group 2"/>
          <p:cNvGrpSpPr/>
          <p:nvPr/>
        </p:nvGrpSpPr>
        <p:grpSpPr>
          <a:xfrm rot="0">
            <a:off x="-96052" y="1569217"/>
            <a:ext cx="18480104" cy="9258300"/>
            <a:chOff x="0" y="0"/>
            <a:chExt cx="4867188" cy="2438400"/>
          </a:xfrm>
        </p:grpSpPr>
        <p:sp>
          <p:nvSpPr>
            <p:cNvPr id="3" name="Freeform 3"/>
            <p:cNvSpPr/>
            <p:nvPr/>
          </p:nvSpPr>
          <p:spPr>
            <a:xfrm>
              <a:off x="0" y="0"/>
              <a:ext cx="4867188" cy="2438400"/>
            </a:xfrm>
            <a:custGeom>
              <a:avLst/>
              <a:gdLst/>
              <a:ahLst/>
              <a:cxnLst/>
              <a:rect l="l" t="t" r="r" b="b"/>
              <a:pathLst>
                <a:path w="4867188" h="2438400">
                  <a:moveTo>
                    <a:pt x="0" y="0"/>
                  </a:moveTo>
                  <a:lnTo>
                    <a:pt x="4867188" y="0"/>
                  </a:lnTo>
                  <a:lnTo>
                    <a:pt x="4867188" y="2438400"/>
                  </a:lnTo>
                  <a:lnTo>
                    <a:pt x="0" y="2438400"/>
                  </a:lnTo>
                  <a:close/>
                </a:path>
              </a:pathLst>
            </a:custGeom>
            <a:solidFill>
              <a:srgbClr val="FFFFFF"/>
            </a:solidFill>
          </p:spPr>
        </p:sp>
        <p:sp>
          <p:nvSpPr>
            <p:cNvPr id="4" name="TextBox 4"/>
            <p:cNvSpPr txBox="1"/>
            <p:nvPr/>
          </p:nvSpPr>
          <p:spPr>
            <a:xfrm>
              <a:off x="0" y="-38100"/>
              <a:ext cx="4867188" cy="2476500"/>
            </a:xfrm>
            <a:prstGeom prst="rect">
              <a:avLst/>
            </a:prstGeom>
          </p:spPr>
          <p:txBody>
            <a:bodyPr lIns="50800" tIns="50800" rIns="50800" bIns="50800" rtlCol="0" anchor="ctr"/>
            <a:lstStyle/>
            <a:p>
              <a:pPr algn="ctr">
                <a:lnSpc>
                  <a:spcPts val="2660"/>
                </a:lnSpc>
                <a:spcBef>
                  <a:spcPct val="0"/>
                </a:spcBef>
              </a:pPr>
            </a:p>
          </p:txBody>
        </p:sp>
      </p:grpSp>
      <p:sp>
        <p:nvSpPr>
          <p:cNvPr id="5" name="Freeform 5"/>
          <p:cNvSpPr/>
          <p:nvPr/>
        </p:nvSpPr>
        <p:spPr>
          <a:xfrm>
            <a:off x="1427843" y="1907210"/>
            <a:ext cx="14850439" cy="7801180"/>
          </a:xfrm>
          <a:custGeom>
            <a:avLst/>
            <a:gdLst/>
            <a:ahLst/>
            <a:cxnLst/>
            <a:rect l="l" t="t" r="r" b="b"/>
            <a:pathLst>
              <a:path w="14850439" h="7801180">
                <a:moveTo>
                  <a:pt x="0" y="0"/>
                </a:moveTo>
                <a:lnTo>
                  <a:pt x="14850439" y="0"/>
                </a:lnTo>
                <a:lnTo>
                  <a:pt x="14850439" y="7801180"/>
                </a:lnTo>
                <a:lnTo>
                  <a:pt x="0" y="7801180"/>
                </a:lnTo>
                <a:lnTo>
                  <a:pt x="0" y="0"/>
                </a:lnTo>
                <a:close/>
              </a:path>
            </a:pathLst>
          </a:custGeom>
          <a:blipFill>
            <a:blip r:embed="rId1"/>
            <a:stretch>
              <a:fillRect/>
            </a:stretch>
          </a:blipFill>
        </p:spPr>
      </p:sp>
      <p:sp>
        <p:nvSpPr>
          <p:cNvPr id="6" name="TextBox 6"/>
          <p:cNvSpPr txBox="1"/>
          <p:nvPr/>
        </p:nvSpPr>
        <p:spPr>
          <a:xfrm>
            <a:off x="5508560" y="-114028"/>
            <a:ext cx="7270880" cy="1664856"/>
          </a:xfrm>
          <a:prstGeom prst="rect">
            <a:avLst/>
          </a:prstGeom>
        </p:spPr>
        <p:txBody>
          <a:bodyPr lIns="0" tIns="0" rIns="0" bIns="0" rtlCol="0" anchor="t">
            <a:spAutoFit/>
          </a:bodyPr>
          <a:lstStyle/>
          <a:p>
            <a:pPr algn="ctr">
              <a:lnSpc>
                <a:spcPts val="13690"/>
              </a:lnSpc>
            </a:pPr>
            <a:r>
              <a:rPr lang="en-US" sz="9775" u="sng">
                <a:solidFill>
                  <a:srgbClr val="FFFFFF"/>
                </a:solidFill>
                <a:latin typeface="Canva Sans 1 Bold"/>
              </a:rPr>
              <a:t> ER Diagram</a:t>
            </a:r>
            <a:endParaRPr lang="en-US" sz="9775" u="sng">
              <a:solidFill>
                <a:srgbClr val="FFFFFF"/>
              </a:solidFill>
              <a:latin typeface="Canva Sans 1 Bo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1"/>
            <a:stretch>
              <a:fillRect t="-9222" b="-9222"/>
            </a:stretch>
          </a:blipFill>
        </p:spPr>
      </p:sp>
      <p:sp>
        <p:nvSpPr>
          <p:cNvPr id="3" name="Freeform 3"/>
          <p:cNvSpPr/>
          <p:nvPr/>
        </p:nvSpPr>
        <p:spPr>
          <a:xfrm>
            <a:off x="12618527" y="-1745836"/>
            <a:ext cx="6304087" cy="6304087"/>
          </a:xfrm>
          <a:custGeom>
            <a:avLst/>
            <a:gdLst/>
            <a:ahLst/>
            <a:cxnLst/>
            <a:rect l="l" t="t" r="r" b="b"/>
            <a:pathLst>
              <a:path w="6304087" h="6304087">
                <a:moveTo>
                  <a:pt x="0" y="0"/>
                </a:moveTo>
                <a:lnTo>
                  <a:pt x="6304087" y="0"/>
                </a:lnTo>
                <a:lnTo>
                  <a:pt x="6304087" y="6304087"/>
                </a:lnTo>
                <a:lnTo>
                  <a:pt x="0" y="6304087"/>
                </a:lnTo>
                <a:lnTo>
                  <a:pt x="0" y="0"/>
                </a:lnTo>
                <a:close/>
              </a:path>
            </a:pathLst>
          </a:custGeom>
          <a:blipFill>
            <a:blip r:embed="rId2"/>
            <a:stretch>
              <a:fillRect/>
            </a:stretch>
          </a:blipFill>
        </p:spPr>
      </p:sp>
      <p:sp>
        <p:nvSpPr>
          <p:cNvPr id="4" name="Freeform 4"/>
          <p:cNvSpPr/>
          <p:nvPr/>
        </p:nvSpPr>
        <p:spPr>
          <a:xfrm>
            <a:off x="12915273" y="5804957"/>
            <a:ext cx="2284867" cy="2284867"/>
          </a:xfrm>
          <a:custGeom>
            <a:avLst/>
            <a:gdLst/>
            <a:ahLst/>
            <a:cxnLst/>
            <a:rect l="l" t="t" r="r" b="b"/>
            <a:pathLst>
              <a:path w="2284867" h="2284867">
                <a:moveTo>
                  <a:pt x="0" y="0"/>
                </a:moveTo>
                <a:lnTo>
                  <a:pt x="2284867" y="0"/>
                </a:lnTo>
                <a:lnTo>
                  <a:pt x="2284867" y="2284866"/>
                </a:lnTo>
                <a:lnTo>
                  <a:pt x="0" y="2284866"/>
                </a:lnTo>
                <a:lnTo>
                  <a:pt x="0" y="0"/>
                </a:lnTo>
                <a:close/>
              </a:path>
            </a:pathLst>
          </a:custGeom>
          <a:blipFill>
            <a:blip r:embed="rId2"/>
            <a:stretch>
              <a:fillRect/>
            </a:stretch>
          </a:blipFill>
        </p:spPr>
      </p:sp>
      <p:sp>
        <p:nvSpPr>
          <p:cNvPr id="5" name="TextBox 5"/>
          <p:cNvSpPr txBox="1"/>
          <p:nvPr/>
        </p:nvSpPr>
        <p:spPr>
          <a:xfrm>
            <a:off x="2824627" y="483942"/>
            <a:ext cx="12638747" cy="1587356"/>
          </a:xfrm>
          <a:prstGeom prst="rect">
            <a:avLst/>
          </a:prstGeom>
        </p:spPr>
        <p:txBody>
          <a:bodyPr lIns="0" tIns="0" rIns="0" bIns="0" rtlCol="0" anchor="t">
            <a:spAutoFit/>
          </a:bodyPr>
          <a:lstStyle/>
          <a:p>
            <a:pPr algn="ctr">
              <a:lnSpc>
                <a:spcPts val="12255"/>
              </a:lnSpc>
              <a:spcBef>
                <a:spcPct val="0"/>
              </a:spcBef>
            </a:pPr>
            <a:r>
              <a:rPr lang="en-US" sz="8755" u="sng">
                <a:solidFill>
                  <a:srgbClr val="FFFFFF"/>
                </a:solidFill>
                <a:latin typeface="Poppins"/>
              </a:rPr>
              <a:t>Conclusion</a:t>
            </a:r>
            <a:endParaRPr lang="en-US" sz="8755" u="sng">
              <a:solidFill>
                <a:srgbClr val="FFFFFF"/>
              </a:solidFill>
              <a:latin typeface="Poppins"/>
            </a:endParaRPr>
          </a:p>
        </p:txBody>
      </p:sp>
      <p:sp>
        <p:nvSpPr>
          <p:cNvPr id="6" name="Freeform 6"/>
          <p:cNvSpPr/>
          <p:nvPr/>
        </p:nvSpPr>
        <p:spPr>
          <a:xfrm>
            <a:off x="11193410" y="4082284"/>
            <a:ext cx="951933" cy="951933"/>
          </a:xfrm>
          <a:custGeom>
            <a:avLst/>
            <a:gdLst/>
            <a:ahLst/>
            <a:cxnLst/>
            <a:rect l="l" t="t" r="r" b="b"/>
            <a:pathLst>
              <a:path w="951933" h="951933">
                <a:moveTo>
                  <a:pt x="0" y="0"/>
                </a:moveTo>
                <a:lnTo>
                  <a:pt x="951934" y="0"/>
                </a:lnTo>
                <a:lnTo>
                  <a:pt x="951934" y="951934"/>
                </a:lnTo>
                <a:lnTo>
                  <a:pt x="0" y="951934"/>
                </a:lnTo>
                <a:lnTo>
                  <a:pt x="0" y="0"/>
                </a:lnTo>
                <a:close/>
              </a:path>
            </a:pathLst>
          </a:custGeom>
          <a:blipFill>
            <a:blip r:embed="rId2"/>
            <a:stretch>
              <a:fillRect/>
            </a:stretch>
          </a:blipFill>
        </p:spPr>
      </p:sp>
      <p:sp>
        <p:nvSpPr>
          <p:cNvPr id="7" name="TextBox 7"/>
          <p:cNvSpPr txBox="1"/>
          <p:nvPr/>
        </p:nvSpPr>
        <p:spPr>
          <a:xfrm>
            <a:off x="838200" y="3205843"/>
            <a:ext cx="16678945" cy="4308475"/>
          </a:xfrm>
          <a:prstGeom prst="rect">
            <a:avLst/>
          </a:prstGeom>
        </p:spPr>
        <p:txBody>
          <a:bodyPr lIns="0" tIns="0" rIns="0" bIns="0" rtlCol="0" anchor="t">
            <a:spAutoFit/>
          </a:bodyPr>
          <a:lstStyle/>
          <a:p>
            <a:pPr algn="just">
              <a:lnSpc>
                <a:spcPts val="5600"/>
              </a:lnSpc>
            </a:pPr>
            <a:r>
              <a:rPr lang="en-US" sz="4000">
                <a:solidFill>
                  <a:srgbClr val="FFFFFF"/>
                </a:solidFill>
                <a:latin typeface="Canva Sans 2 Bold"/>
              </a:rPr>
              <a:t>The Institute Billing System iscreated to modernize the billing process, replacing </a:t>
            </a:r>
            <a:r>
              <a:rPr lang="en-US" sz="4000">
                <a:solidFill>
                  <a:srgbClr val="FFFFFF"/>
                </a:solidFill>
                <a:latin typeface="Canva Sans 2 Bold"/>
              </a:rPr>
              <a:t>traditional methods. The key goals is to generate computerized invoices, efficient payment tracking, and maintaining student records. With the successful development of the system, it has achieved all these predefined objectives. It now generates invoices and effectively track payment information and keep student records.</a:t>
            </a:r>
            <a:endParaRPr lang="en-US" sz="4000">
              <a:solidFill>
                <a:srgbClr val="FFFFFF"/>
              </a:solidFill>
              <a:latin typeface="Canva Sans 2 Bo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1018</Words>
  <Application>WPS Presentation</Application>
  <PresentationFormat>On-screen Show (4:3)</PresentationFormat>
  <Paragraphs>52</Paragraphs>
  <Slides>10</Slides>
  <Notes>0</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10</vt:i4>
      </vt:variant>
    </vt:vector>
  </HeadingPairs>
  <TitlesOfParts>
    <vt:vector size="27" baseType="lpstr">
      <vt:lpstr>Arial</vt:lpstr>
      <vt:lpstr>SimSun</vt:lpstr>
      <vt:lpstr>Wingdings</vt:lpstr>
      <vt:lpstr>Poppins ExtraBold</vt:lpstr>
      <vt:lpstr>Gubbi</vt:lpstr>
      <vt:lpstr>Canva Sans 1 Bold</vt:lpstr>
      <vt:lpstr>Poppins</vt:lpstr>
      <vt:lpstr>Arial</vt:lpstr>
      <vt:lpstr>Inter Bold</vt:lpstr>
      <vt:lpstr>Open Sans Bold Italics</vt:lpstr>
      <vt:lpstr>Canva Sans 2 Bold</vt:lpstr>
      <vt:lpstr>Microsoft YaHei</vt:lpstr>
      <vt:lpstr>Droid Sans Fallback</vt:lpstr>
      <vt:lpstr>Arial Unicode MS</vt:lpstr>
      <vt:lpstr>Calibri</vt:lpstr>
      <vt:lpstr>Trebuchet MS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Final Defense Presentation</dc:title>
  <dc:creator/>
  <cp:lastModifiedBy>wabisabi</cp:lastModifiedBy>
  <cp:revision>3</cp:revision>
  <dcterms:created xsi:type="dcterms:W3CDTF">2023-11-09T04:35:23Z</dcterms:created>
  <dcterms:modified xsi:type="dcterms:W3CDTF">2023-11-09T04:35:23Z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1033-11.1.0.11704</vt:lpwstr>
  </property>
</Properties>
</file>

<file path=docProps/thumbnail.jpeg>
</file>